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Montserrat Black"/>
      <p:bold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MontserratBlack-boldItalic.fntdata"/><Relationship Id="rId21" Type="http://schemas.openxmlformats.org/officeDocument/2006/relationships/font" Target="fonts/MontserratBlack-bold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b5070caa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b5070caa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801c391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801c391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22d8ebbe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22d8ebbe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22d8ebbe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22d8ebbe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22d8ebbe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22d8ebbe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22d8ebbe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22d8ebbe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22d8ebbe0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22d8ebbe0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gif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developer.mozilla.org/en-US/docs/Web/API/Document_Object_Model/Introduction" TargetMode="External"/><Relationship Id="rId5" Type="http://schemas.openxmlformats.org/officeDocument/2006/relationships/hyperlink" Target="https://www.w3.org/TR/WD-DOM/introduction.html" TargetMode="External"/><Relationship Id="rId6" Type="http://schemas.openxmlformats.org/officeDocument/2006/relationships/hyperlink" Target="https://developer.mozilla.org/en-US/docs/Web/API/Document_Object_Model" TargetMode="External"/><Relationship Id="rId7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683325" y="1104900"/>
            <a:ext cx="3592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The DOM API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1420663"/>
            <a:ext cx="40206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DOM?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Structure of the DOM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Accessing Elements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Modifying Elements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-GB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Traversing the DOM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What is the DOM?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Definition: The Document Object Model (DOM) is a programming interface for web documents. It represents the page so programs can change the document structure, style, and content dynamically.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Importance: The DOM is a fundamental concept in web development, enabling interaction with web pages.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With the HTML DOM, JavaScript can access and change all the elements of an HTML document. JavaScript gets all the power it needs to create dynamic HTML.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When a web page is loaded, the browser creates a Document Object Model of the page.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DOM tree represents the structure of an HTML document. Each element in the document is a node in the tree, forming a parent-child relationship. Understanding this structure is essential for manipulating web page content using the DOM API.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</a:t>
            </a:r>
            <a:r>
              <a:rPr lang="en-GB" sz="1600">
                <a:solidFill>
                  <a:srgbClr val="FF00FF"/>
                </a:solidFill>
              </a:rPr>
              <a:t>document </a:t>
            </a:r>
            <a:r>
              <a:rPr lang="en-GB" sz="1600">
                <a:solidFill>
                  <a:schemeClr val="lt1"/>
                </a:solidFill>
              </a:rPr>
              <a:t>object represents your web page.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The Structure of the DOM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200" y="842300"/>
            <a:ext cx="7000044" cy="3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Accessing Elements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// Access elements by ID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container = document.</a:t>
            </a:r>
            <a:r>
              <a:rPr lang="en-GB" sz="1600">
                <a:solidFill>
                  <a:srgbClr val="FFFF00"/>
                </a:solidFill>
              </a:rPr>
              <a:t>getElementById</a:t>
            </a:r>
            <a:r>
              <a:rPr lang="en-GB" sz="1600">
                <a:solidFill>
                  <a:schemeClr val="lt1"/>
                </a:solidFill>
              </a:rPr>
              <a:t>("container");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// Access elements by class name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paragraphs = document.</a:t>
            </a:r>
            <a:r>
              <a:rPr lang="en-GB" sz="1600">
                <a:solidFill>
                  <a:srgbClr val="FFFF00"/>
                </a:solidFill>
              </a:rPr>
              <a:t>getElementsByClassName</a:t>
            </a:r>
            <a:r>
              <a:rPr lang="en-GB" sz="1600">
                <a:solidFill>
                  <a:schemeClr val="lt1"/>
                </a:solidFill>
              </a:rPr>
              <a:t>("paragraph");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// Access elements by tag name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headings = document.</a:t>
            </a:r>
            <a:r>
              <a:rPr lang="en-GB" sz="1600">
                <a:solidFill>
                  <a:srgbClr val="FFFF00"/>
                </a:solidFill>
              </a:rPr>
              <a:t>getElementsByTagName</a:t>
            </a:r>
            <a:r>
              <a:rPr lang="en-GB" sz="1600">
                <a:solidFill>
                  <a:schemeClr val="lt1"/>
                </a:solidFill>
              </a:rPr>
              <a:t>("h2");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// Access elements using querySelector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firstParagraph = document.</a:t>
            </a:r>
            <a:r>
              <a:rPr lang="en-GB" sz="1600">
                <a:solidFill>
                  <a:srgbClr val="FFFF00"/>
                </a:solidFill>
              </a:rPr>
              <a:t>querySelector</a:t>
            </a:r>
            <a:r>
              <a:rPr lang="en-GB" sz="1600">
                <a:solidFill>
                  <a:schemeClr val="lt1"/>
                </a:solidFill>
              </a:rPr>
              <a:t>("p");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// Access multiple elements using querySelectorAll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allParagraphs = document.</a:t>
            </a:r>
            <a:r>
              <a:rPr lang="en-GB" sz="1600">
                <a:solidFill>
                  <a:srgbClr val="FFFF00"/>
                </a:solidFill>
              </a:rPr>
              <a:t>querySelectorAll</a:t>
            </a:r>
            <a:r>
              <a:rPr lang="en-GB" sz="1600">
                <a:solidFill>
                  <a:schemeClr val="lt1"/>
                </a:solidFill>
              </a:rPr>
              <a:t>("p");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Modifying Elements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// Create a new element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newParagraph = document.</a:t>
            </a:r>
            <a:r>
              <a:rPr lang="en-GB" sz="1600">
                <a:solidFill>
                  <a:srgbClr val="FFFF00"/>
                </a:solidFill>
              </a:rPr>
              <a:t>createElement</a:t>
            </a:r>
            <a:r>
              <a:rPr lang="en-GB" sz="1600">
                <a:solidFill>
                  <a:schemeClr val="lt1"/>
                </a:solidFill>
              </a:rPr>
              <a:t>("p");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newParagraph.textContent = "This is a new paragraph.";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// Append the new element to the DOM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containerDiv.</a:t>
            </a:r>
            <a:r>
              <a:rPr lang="en-GB" sz="1600">
                <a:solidFill>
                  <a:srgbClr val="FFFF00"/>
                </a:solidFill>
              </a:rPr>
              <a:t>appendChild</a:t>
            </a:r>
            <a:r>
              <a:rPr lang="en-GB" sz="1600">
                <a:solidFill>
                  <a:schemeClr val="lt1"/>
                </a:solidFill>
              </a:rPr>
              <a:t>(newParagraph);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// Read and update content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existingHeading = document.</a:t>
            </a:r>
            <a:r>
              <a:rPr lang="en-GB" sz="1600">
                <a:solidFill>
                  <a:srgbClr val="FFFF00"/>
                </a:solidFill>
              </a:rPr>
              <a:t>querySelector</a:t>
            </a:r>
            <a:r>
              <a:rPr lang="en-GB" sz="1600">
                <a:solidFill>
                  <a:schemeClr val="lt1"/>
                </a:solidFill>
              </a:rPr>
              <a:t>("h1");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console.log(existingHeading.</a:t>
            </a:r>
            <a:r>
              <a:rPr lang="en-GB" sz="1600">
                <a:solidFill>
                  <a:srgbClr val="FFFF00"/>
                </a:solidFill>
              </a:rPr>
              <a:t>textContent</a:t>
            </a:r>
            <a:r>
              <a:rPr lang="en-GB" sz="1600">
                <a:solidFill>
                  <a:schemeClr val="lt1"/>
                </a:solidFill>
              </a:rPr>
              <a:t>); // Read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existingHeading.</a:t>
            </a:r>
            <a:r>
              <a:rPr lang="en-GB" sz="1600">
                <a:solidFill>
                  <a:srgbClr val="FFFF00"/>
                </a:solidFill>
              </a:rPr>
              <a:t>textContent</a:t>
            </a:r>
            <a:r>
              <a:rPr lang="en-GB" sz="1600">
                <a:solidFill>
                  <a:schemeClr val="lt1"/>
                </a:solidFill>
              </a:rPr>
              <a:t> = "Updated Heading"; // Update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// Remove an element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const paragraphToRemove = document.</a:t>
            </a:r>
            <a:r>
              <a:rPr lang="en-GB" sz="1600">
                <a:solidFill>
                  <a:srgbClr val="FFFF00"/>
                </a:solidFill>
              </a:rPr>
              <a:t>querySelector</a:t>
            </a:r>
            <a:r>
              <a:rPr lang="en-GB" sz="1600">
                <a:solidFill>
                  <a:schemeClr val="lt1"/>
                </a:solidFill>
              </a:rPr>
              <a:t>("p");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container.</a:t>
            </a:r>
            <a:r>
              <a:rPr lang="en-GB" sz="1600">
                <a:solidFill>
                  <a:srgbClr val="FFFF00"/>
                </a:solidFill>
              </a:rPr>
              <a:t>removeChild</a:t>
            </a:r>
            <a:r>
              <a:rPr lang="en-GB" sz="1600">
                <a:solidFill>
                  <a:schemeClr val="lt1"/>
                </a:solidFill>
              </a:rPr>
              <a:t>(paragraphToRemove);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Traversing the DOM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// Traversing up the DOM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parentDiv = containerDiv.parentNode;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// Traversing down the DOM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childNodes = containerDiv.childNodes;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firstChild = containerDiv.firstChild;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lastChild = containerDiv.lastChild;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// Traversing siblings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nextElement = containerDiv.nextElementSibling;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previousElement = containerDiv.previousElementSibling;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https://developer.mozilla.org/en-US/docs/Web/API/Document_Object_Model/Introduction</a:t>
            </a:r>
            <a:endParaRPr sz="15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https://www.w3.org/TR/WD-DOM/introduction.html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 u="sng">
                <a:solidFill>
                  <a:schemeClr val="hlink"/>
                </a:solidFill>
                <a:hlinkClick r:id="rId6"/>
              </a:rPr>
              <a:t>https://developer.mozilla.org/en-US/docs/Web/API/Document_Object_Model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